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17"/>
  </p:notesMasterIdLst>
  <p:sldIdLst>
    <p:sldId id="1870" r:id="rId3"/>
    <p:sldId id="263" r:id="rId4"/>
    <p:sldId id="264" r:id="rId5"/>
    <p:sldId id="265" r:id="rId6"/>
    <p:sldId id="261" r:id="rId7"/>
    <p:sldId id="271" r:id="rId8"/>
    <p:sldId id="267" r:id="rId9"/>
    <p:sldId id="268" r:id="rId10"/>
    <p:sldId id="258" r:id="rId11"/>
    <p:sldId id="259" r:id="rId12"/>
    <p:sldId id="1871" r:id="rId13"/>
    <p:sldId id="1872" r:id="rId14"/>
    <p:sldId id="1873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C7C4C4"/>
    <a:srgbClr val="F2F2F2"/>
    <a:srgbClr val="54A0F4"/>
    <a:srgbClr val="78808D"/>
    <a:srgbClr val="6BADF6"/>
    <a:srgbClr val="95C5F9"/>
    <a:srgbClr val="88BDF8"/>
    <a:srgbClr val="75B3F7"/>
    <a:srgbClr val="7FB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5" autoAdjust="0"/>
    <p:restoredTop sz="87627" autoAdjust="0"/>
  </p:normalViewPr>
  <p:slideViewPr>
    <p:cSldViewPr snapToGrid="0">
      <p:cViewPr varScale="1">
        <p:scale>
          <a:sx n="101" d="100"/>
          <a:sy n="101" d="100"/>
        </p:scale>
        <p:origin x="11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4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hlinkClick r:id="rId3"/>
              </a:rPr>
              <a:t>유명세를 거부하는 혐핫신드롬</a:t>
            </a:r>
            <a:r>
              <a:rPr lang="en-US" altLang="ko-KR">
                <a:hlinkClick r:id="rId3"/>
              </a:rPr>
              <a:t>, </a:t>
            </a:r>
            <a:r>
              <a:rPr lang="ko-KR" altLang="en-US">
                <a:hlinkClick r:id="rId3"/>
              </a:rPr>
              <a:t>무슨 일일까</a:t>
            </a:r>
            <a:r>
              <a:rPr lang="en-US" altLang="ko-KR">
                <a:hlinkClick r:id="rId3"/>
              </a:rPr>
              <a:t>? - </a:t>
            </a:r>
            <a:r>
              <a:rPr lang="ko-KR" altLang="en-US">
                <a:hlinkClick r:id="rId3"/>
              </a:rPr>
              <a:t>매일신문 </a:t>
            </a:r>
            <a:r>
              <a:rPr lang="en-US" altLang="ko-KR">
                <a:hlinkClick r:id="rId3"/>
              </a:rPr>
              <a:t>(imaeil.com)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왜 사람들은 인스타 이미지를 통해서 음식점을 확인하고</a:t>
            </a:r>
            <a:r>
              <a:rPr lang="en-US" altLang="ko-KR" sz="1200"/>
              <a:t>, </a:t>
            </a:r>
            <a:r>
              <a:rPr lang="ko-KR" altLang="en-US" sz="1200"/>
              <a:t>유명하지 않지만 맛있어보이는 집을 찾아가려고 하는건가</a:t>
            </a:r>
            <a:r>
              <a:rPr lang="en-US" altLang="ko-KR" sz="1200"/>
              <a:t>?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5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44546A"/>
                </a:solidFill>
              </a:rPr>
              <a:t>여러 종류의 불특정 음식 사진들을 모아 </a:t>
            </a:r>
            <a:r>
              <a:rPr lang="en-US" altLang="ko-KR" sz="1200" dirty="0" smtClean="0">
                <a:solidFill>
                  <a:srgbClr val="44546A"/>
                </a:solidFill>
              </a:rPr>
              <a:t>unseen class</a:t>
            </a:r>
            <a:r>
              <a:rPr lang="ko-KR" altLang="en-US" sz="1200" dirty="0" smtClean="0">
                <a:solidFill>
                  <a:srgbClr val="44546A"/>
                </a:solidFill>
              </a:rPr>
              <a:t>로 분류 후</a:t>
            </a:r>
            <a:r>
              <a:rPr lang="en-US" altLang="ko-KR" sz="1200" dirty="0" smtClean="0">
                <a:solidFill>
                  <a:srgbClr val="44546A"/>
                </a:solidFill>
              </a:rPr>
              <a:t>, </a:t>
            </a:r>
            <a:r>
              <a:rPr lang="ko-KR" altLang="en-US" sz="1200" dirty="0" smtClean="0">
                <a:solidFill>
                  <a:srgbClr val="44546A"/>
                </a:solidFill>
              </a:rPr>
              <a:t>모델 구현해보았으나</a:t>
            </a:r>
            <a:r>
              <a:rPr lang="en-US" altLang="ko-KR" sz="1200" dirty="0" smtClean="0">
                <a:solidFill>
                  <a:srgbClr val="44546A"/>
                </a:solidFill>
              </a:rPr>
              <a:t> </a:t>
            </a:r>
            <a:r>
              <a:rPr lang="ko-KR" altLang="en-US" sz="1200" dirty="0" smtClean="0">
                <a:solidFill>
                  <a:srgbClr val="44546A"/>
                </a:solidFill>
              </a:rPr>
              <a:t>전체적인 </a:t>
            </a:r>
            <a:r>
              <a:rPr lang="en-US" altLang="ko-KR" sz="1200" dirty="0" smtClean="0">
                <a:solidFill>
                  <a:srgbClr val="44546A"/>
                </a:solidFill>
              </a:rPr>
              <a:t>Accuracy </a:t>
            </a:r>
            <a:r>
              <a:rPr lang="ko-KR" altLang="en-US" sz="1200" dirty="0" smtClean="0">
                <a:solidFill>
                  <a:srgbClr val="44546A"/>
                </a:solidFill>
              </a:rPr>
              <a:t>하락 ⇒ </a:t>
            </a:r>
            <a:r>
              <a:rPr lang="en-US" altLang="ko-KR" sz="1200" dirty="0" smtClean="0">
                <a:solidFill>
                  <a:srgbClr val="44546A"/>
                </a:solidFill>
              </a:rPr>
              <a:t> </a:t>
            </a:r>
            <a:r>
              <a:rPr lang="en-US" altLang="ko-KR" sz="1200" b="1" dirty="0" smtClean="0">
                <a:solidFill>
                  <a:srgbClr val="57A2F4"/>
                </a:solidFill>
              </a:rPr>
              <a:t>Metric Learning </a:t>
            </a:r>
            <a:r>
              <a:rPr lang="ko-KR" altLang="en-US" sz="1200" dirty="0" smtClean="0">
                <a:solidFill>
                  <a:srgbClr val="44546A"/>
                </a:solidFill>
              </a:rPr>
              <a:t>등 추가 검토</a:t>
            </a:r>
            <a:endParaRPr lang="en-US" altLang="ko-KR" sz="1200" dirty="0" smtClean="0">
              <a:solidFill>
                <a:srgbClr val="44546A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class</a:t>
            </a:r>
            <a:r>
              <a:rPr lang="ko-KR" altLang="en-US" dirty="0" smtClean="0"/>
              <a:t>별로 모이게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err="1" smtClean="0"/>
              <a:t>들끼리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distance</a:t>
            </a:r>
            <a:r>
              <a:rPr lang="ko-KR" altLang="en-US" dirty="0" smtClean="0"/>
              <a:t>를 갖게 학습해서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없는 사진이 들어오면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distance</a:t>
            </a:r>
            <a:r>
              <a:rPr lang="ko-KR" altLang="en-US" dirty="0" smtClean="0"/>
              <a:t>를 기준으로 </a:t>
            </a:r>
            <a:r>
              <a:rPr lang="en-US" altLang="ko-KR" dirty="0" err="1" smtClean="0"/>
              <a:t>thresholding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중에 없는 사진이다 판별</a:t>
            </a:r>
            <a:endParaRPr lang="en-US" altLang="ko-KR" dirty="0" smtClean="0"/>
          </a:p>
          <a:p>
            <a:r>
              <a:rPr lang="en-US" altLang="ko-KR" dirty="0" smtClean="0"/>
              <a:t> - embedding space : original</a:t>
            </a:r>
            <a:r>
              <a:rPr lang="en-US" altLang="ko-KR" baseline="0" dirty="0" smtClean="0"/>
              <a:t> feature space</a:t>
            </a:r>
            <a:r>
              <a:rPr lang="ko-KR" altLang="en-US" baseline="0" dirty="0" smtClean="0"/>
              <a:t>를 거리 계산하기 쉬운 </a:t>
            </a:r>
            <a:r>
              <a:rPr lang="en-US" altLang="ko-KR" baseline="0" dirty="0" smtClean="0"/>
              <a:t>embedding space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mapping</a:t>
            </a:r>
            <a:r>
              <a:rPr lang="ko-KR" altLang="en-US" baseline="0" dirty="0" smtClean="0"/>
              <a:t>하는 </a:t>
            </a:r>
            <a:r>
              <a:rPr lang="en-US" altLang="ko-KR" baseline="0" dirty="0" smtClean="0"/>
              <a:t>embedding</a:t>
            </a:r>
            <a:r>
              <a:rPr lang="ko-KR" altLang="en-US" baseline="0" dirty="0" smtClean="0"/>
              <a:t>함수 학습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Scopic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네이버 자체 개발 기술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기본적으로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기반의 이미지 분석 기술로 이미지 자체의 정보와 주변 텍스트 정보 함께 활용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학습에 필요한 정답 </a:t>
            </a:r>
            <a:r>
              <a:rPr lang="ko-KR" altLang="en-US" baseline="0" dirty="0" err="1" smtClean="0"/>
              <a:t>데이터셋을</a:t>
            </a:r>
            <a:r>
              <a:rPr lang="ko-KR" altLang="en-US" baseline="0" dirty="0" smtClean="0"/>
              <a:t> 최대한 덜 쓰는 방향으로 개발</a:t>
            </a:r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네이버가 구축한 방대한 사용자 데이터를 최대한 그대로 활용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효율성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정확성 높음</a:t>
            </a:r>
            <a:endParaRPr lang="en-US" altLang="ko-KR" baseline="0" dirty="0" smtClean="0"/>
          </a:p>
          <a:p>
            <a:r>
              <a:rPr lang="en-US" altLang="ko-KR" baseline="0" dirty="0" smtClean="0"/>
              <a:t> - </a:t>
            </a:r>
            <a:r>
              <a:rPr lang="en-US" altLang="ko-KR" baseline="0" dirty="0" err="1" smtClean="0"/>
              <a:t>naver</a:t>
            </a:r>
            <a:r>
              <a:rPr lang="ko-KR" altLang="en-US" baseline="0" dirty="0" smtClean="0"/>
              <a:t>에서 검색사용자의 </a:t>
            </a:r>
            <a:r>
              <a:rPr lang="ko-KR" altLang="en-US" baseline="0" dirty="0" err="1" smtClean="0"/>
              <a:t>클릭로그를</a:t>
            </a:r>
            <a:r>
              <a:rPr lang="ko-KR" altLang="en-US" baseline="0" dirty="0" smtClean="0"/>
              <a:t> 이용해 </a:t>
            </a:r>
            <a:r>
              <a:rPr lang="ko-KR" altLang="en-US" baseline="0" dirty="0" err="1" smtClean="0"/>
              <a:t>검색어</a:t>
            </a:r>
            <a:r>
              <a:rPr lang="ko-KR" altLang="en-US" baseline="0" dirty="0" smtClean="0"/>
              <a:t> 쿼리를 이미지와 매칭하여 품질 높임</a:t>
            </a:r>
            <a:endParaRPr lang="en-US" altLang="ko-KR" baseline="0" dirty="0" smtClean="0"/>
          </a:p>
          <a:p>
            <a:r>
              <a:rPr lang="en-US" altLang="ko-KR" baseline="0" dirty="0" smtClean="0"/>
              <a:t> - </a:t>
            </a:r>
            <a:r>
              <a:rPr lang="en-US" altLang="ko-KR" baseline="0" dirty="0" err="1" smtClean="0"/>
              <a:t>naver</a:t>
            </a:r>
            <a:r>
              <a:rPr lang="ko-KR" altLang="en-US" baseline="0" dirty="0" smtClean="0"/>
              <a:t>의 다양한 사람들이 생성한 유사한 이미지를 많이 보유하여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학습의 정확도를 높임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플레이스</a:t>
            </a:r>
            <a:r>
              <a:rPr lang="ko-KR" altLang="en-US" baseline="0" dirty="0" smtClean="0"/>
              <a:t> 인식 기술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특정 장소에서 식당 외관 사진을 찍어 검색하면 실시간 사용자 위치정보까지 함께 활용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-&gt; </a:t>
            </a:r>
            <a:r>
              <a:rPr lang="ko-KR" altLang="en-US" baseline="0" dirty="0" smtClean="0"/>
              <a:t>위치 정보로부터 주변이 상점들을 </a:t>
            </a:r>
            <a:r>
              <a:rPr lang="ko-KR" altLang="en-US" baseline="0" dirty="0" err="1" smtClean="0"/>
              <a:t>리스팅해서</a:t>
            </a:r>
            <a:r>
              <a:rPr lang="ko-KR" altLang="en-US" baseline="0" dirty="0" smtClean="0"/>
              <a:t> 상점의 위치정보와 관련된 이미지들을 우선 </a:t>
            </a:r>
            <a:r>
              <a:rPr lang="ko-KR" altLang="en-US" baseline="0" dirty="0" err="1" smtClean="0"/>
              <a:t>후보군으로</a:t>
            </a:r>
            <a:r>
              <a:rPr lang="ko-KR" altLang="en-US" baseline="0" dirty="0" smtClean="0"/>
              <a:t> 탐색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-&gt; </a:t>
            </a:r>
            <a:r>
              <a:rPr lang="ko-KR" altLang="en-US" baseline="0" dirty="0" err="1" smtClean="0"/>
              <a:t>후보군에서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computer vision</a:t>
            </a:r>
            <a:r>
              <a:rPr lang="ko-KR" altLang="en-US" baseline="0" dirty="0" smtClean="0"/>
              <a:t>을 통해 </a:t>
            </a:r>
            <a:r>
              <a:rPr lang="ko-KR" altLang="en-US" baseline="0" dirty="0" err="1" smtClean="0"/>
              <a:t>검색사진을</a:t>
            </a:r>
            <a:r>
              <a:rPr lang="ko-KR" altLang="en-US" baseline="0" dirty="0" smtClean="0"/>
              <a:t> 매칭해서 상점 찾아냄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B009A-88ED-4D30-A9D9-DF6896501E6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99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11711708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9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7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ECFA0D-6D54-4E02-B8FA-B55C17FD58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5222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25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40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61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1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04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10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61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44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5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03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45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6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2" r:id="rId14"/>
    <p:sldLayoutId id="214748367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0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5" Type="http://schemas.openxmlformats.org/officeDocument/2006/relationships/image" Target="../media/image46.jpg"/><Relationship Id="rId10" Type="http://schemas.openxmlformats.org/officeDocument/2006/relationships/image" Target="../media/image51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gif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jpg"/><Relationship Id="rId11" Type="http://schemas.openxmlformats.org/officeDocument/2006/relationships/image" Target="../media/image33.wmf"/><Relationship Id="rId5" Type="http://schemas.openxmlformats.org/officeDocument/2006/relationships/image" Target="../media/image36.jpe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6848A-C058-41FE-B2FB-EC049F0F875A}"/>
              </a:ext>
            </a:extLst>
          </p:cNvPr>
          <p:cNvSpPr/>
          <p:nvPr/>
        </p:nvSpPr>
        <p:spPr>
          <a:xfrm>
            <a:off x="1541901" y="1771873"/>
            <a:ext cx="9108199" cy="706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3992" spc="-136" dirty="0" err="1">
                <a:solidFill>
                  <a:srgbClr val="485866"/>
                </a:solidFill>
                <a:ea typeface="나눔스퀘어 ExtraBold" panose="020B0600000101010101" pitchFamily="50" charset="-127"/>
              </a:rPr>
              <a:t>포스코그룹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AI 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활용 전문가 양성과정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7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B2E3D7-8141-410A-BBAB-21A6D0A1F036}"/>
              </a:ext>
            </a:extLst>
          </p:cNvPr>
          <p:cNvSpPr/>
          <p:nvPr/>
        </p:nvSpPr>
        <p:spPr>
          <a:xfrm>
            <a:off x="3937703" y="3210953"/>
            <a:ext cx="4245073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16"/>
              </a:spcAft>
            </a:pPr>
            <a:r>
              <a:rPr kumimoji="1" lang="ko-KR" altLang="en-US" sz="3266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팀프로젝트 결과 발표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5B94E3-6D8C-482C-A92A-F378BB48714D}"/>
              </a:ext>
            </a:extLst>
          </p:cNvPr>
          <p:cNvSpPr/>
          <p:nvPr/>
        </p:nvSpPr>
        <p:spPr>
          <a:xfrm>
            <a:off x="4345421" y="4091863"/>
            <a:ext cx="3615092" cy="826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팀원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강태훈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문현우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박영서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ko-KR" altLang="en-US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877B2-49CE-4AB9-B174-58848416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37" y="5801103"/>
            <a:ext cx="1889037" cy="626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94250C-D66F-489A-95E4-4C886C2BC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56" y="6045811"/>
            <a:ext cx="2144965" cy="3980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F8EDC-1FF4-4985-9278-EDABC277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86" y="5921692"/>
            <a:ext cx="1683527" cy="568138"/>
          </a:xfrm>
          <a:prstGeom prst="rect">
            <a:avLst/>
          </a:prstGeom>
        </p:spPr>
      </p:pic>
      <p:pic>
        <p:nvPicPr>
          <p:cNvPr id="13" name="Picture 2" descr="dc0c1f8666db47b9a77f44526fb298c9@raonwiz">
            <a:extLst>
              <a:ext uri="{FF2B5EF4-FFF2-40B4-BE49-F238E27FC236}">
                <a16:creationId xmlns:a16="http://schemas.microsoft.com/office/drawing/2014/main" id="{356D9F08-138D-4F67-AD2D-4FE96C4F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44" y="5879047"/>
            <a:ext cx="1889037" cy="59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BCDA3A-61AE-4FAF-A56B-427A4BE83CB2}"/>
              </a:ext>
            </a:extLst>
          </p:cNvPr>
          <p:cNvSpPr/>
          <p:nvPr/>
        </p:nvSpPr>
        <p:spPr>
          <a:xfrm>
            <a:off x="3716887" y="2650716"/>
            <a:ext cx="4881797" cy="212674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23000">
                <a:schemeClr val="tx2">
                  <a:lumMod val="75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6060" tIns="0" rIns="286060" bIns="0" rtlCol="0" anchor="ctr"/>
          <a:lstStyle/>
          <a:p>
            <a:pPr lvl="0" algn="dist"/>
            <a:r>
              <a:rPr lang="en-US" altLang="ko-KR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ko-KR" altLang="en-US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전이학습을 통한 음식 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95755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>
                <a:solidFill>
                  <a:srgbClr val="78808D"/>
                </a:solidFill>
              </a:rPr>
              <a:t>학습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379530"/>
            <a:ext cx="6456938" cy="6463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rgbClr val="54A0F4"/>
                </a:solidFill>
              </a:rPr>
              <a:t>Ensemble Classification : Weighted </a:t>
            </a:r>
            <a:r>
              <a:rPr lang="en-US" altLang="ko-KR" sz="2400" b="1" smtClean="0">
                <a:solidFill>
                  <a:srgbClr val="54A0F4"/>
                </a:solidFill>
              </a:rPr>
              <a:t>Voting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Fine Tuning : </a:t>
            </a:r>
            <a:r>
              <a:rPr lang="ko-KR" altLang="en-US" sz="1400">
                <a:solidFill>
                  <a:srgbClr val="44546A"/>
                </a:solidFill>
              </a:rPr>
              <a:t>전체 </a:t>
            </a:r>
            <a:r>
              <a:rPr lang="en-US" altLang="ko-KR" sz="1400">
                <a:solidFill>
                  <a:srgbClr val="44546A"/>
                </a:solidFill>
              </a:rPr>
              <a:t>Weight Update, Class</a:t>
            </a:r>
            <a:r>
              <a:rPr lang="ko-KR" altLang="en-US" sz="1400">
                <a:solidFill>
                  <a:srgbClr val="44546A"/>
                </a:solidFill>
              </a:rPr>
              <a:t>에 맞춰 </a:t>
            </a:r>
            <a:r>
              <a:rPr lang="en-US" altLang="ko-KR" sz="1400">
                <a:solidFill>
                  <a:srgbClr val="44546A"/>
                </a:solidFill>
              </a:rPr>
              <a:t>FC Layer </a:t>
            </a:r>
            <a:r>
              <a:rPr lang="ko-KR" altLang="en-US" sz="140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44546A"/>
                </a:solidFill>
              </a:rPr>
              <a:t>각 모델의 마지막 </a:t>
            </a:r>
            <a:r>
              <a:rPr lang="en-US" altLang="ko-KR" sz="1400">
                <a:solidFill>
                  <a:srgbClr val="44546A"/>
                </a:solidFill>
              </a:rPr>
              <a:t>Layer</a:t>
            </a:r>
            <a:r>
              <a:rPr lang="ko-KR" altLang="en-US" sz="1400">
                <a:solidFill>
                  <a:srgbClr val="44546A"/>
                </a:solidFill>
              </a:rPr>
              <a:t>에 </a:t>
            </a:r>
            <a:r>
              <a:rPr lang="en-US" altLang="ko-KR" sz="1400">
                <a:solidFill>
                  <a:srgbClr val="44546A"/>
                </a:solidFill>
              </a:rPr>
              <a:t>Softmax</a:t>
            </a:r>
            <a:r>
              <a:rPr lang="ko-KR" altLang="en-US" sz="1400">
                <a:solidFill>
                  <a:srgbClr val="44546A"/>
                </a:solidFill>
              </a:rPr>
              <a:t>를 사용 → </a:t>
            </a:r>
            <a:r>
              <a:rPr lang="en-US" altLang="ko-KR" sz="1400">
                <a:solidFill>
                  <a:srgbClr val="44546A"/>
                </a:solidFill>
              </a:rPr>
              <a:t>Voting</a:t>
            </a:r>
            <a:r>
              <a:rPr lang="ko-KR" altLang="en-US" sz="140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Ensemble 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>
                    <a:alpha val="70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(Voting</a:t>
            </a:r>
            <a:r>
              <a:rPr lang="en-US" altLang="ko-KR" sz="2400" i="1" kern="0" smtClean="0">
                <a:solidFill>
                  <a:prstClr val="white">
                    <a:alpha val="70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240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4726" y="1228358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Hard Voting</a:t>
            </a:r>
            <a:endParaRPr lang="ko-KR" altLang="en-US" b="1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748101" y="1228358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Soft Voting</a:t>
            </a:r>
            <a:endParaRPr lang="ko-KR" altLang="en-US" b="1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891476" y="1228358"/>
            <a:ext cx="2671948" cy="484950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Weighted Voting</a:t>
            </a:r>
            <a:endParaRPr lang="ko-KR" altLang="en-US" b="1"/>
          </a:p>
        </p:txBody>
      </p:sp>
      <p:cxnSp>
        <p:nvCxnSpPr>
          <p:cNvPr id="57" name="직선 연결선 56"/>
          <p:cNvCxnSpPr/>
          <p:nvPr/>
        </p:nvCxnSpPr>
        <p:spPr>
          <a:xfrm>
            <a:off x="4019550" y="1713308"/>
            <a:ext cx="0" cy="4544617"/>
          </a:xfrm>
          <a:prstGeom prst="line">
            <a:avLst/>
          </a:prstGeom>
          <a:ln>
            <a:solidFill>
              <a:srgbClr val="C7C4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604726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5239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4431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4726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23924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43122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04726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523923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443120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1021500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1933497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859894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604726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23923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ysClr val="windowText" lastClr="000000"/>
                </a:solidFill>
              </a:rPr>
              <a:t>B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443119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438280" y="4051926"/>
            <a:ext cx="100484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2</a:t>
            </a:r>
          </a:p>
          <a:p>
            <a:pPr algn="ctr"/>
            <a:r>
              <a:rPr lang="en-US" altLang="ko-KR" sz="1400" b="1" smtClean="0"/>
              <a:t>B : 1</a:t>
            </a:r>
            <a:endParaRPr lang="ko-KR" altLang="en-US" sz="1400" b="1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85825" y="5288208"/>
            <a:ext cx="150975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1933497" y="4698460"/>
            <a:ext cx="0" cy="461050"/>
          </a:xfrm>
          <a:prstGeom prst="straightConnector1">
            <a:avLst/>
          </a:prstGeom>
          <a:ln w="28575"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4748101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56673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865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748101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67299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864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74810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667298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6586495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5164875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6076872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7003269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4748101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(0.7 + 0.1 + 0.8)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(0.3 + 0.9 + 0.2)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581655" y="4051926"/>
            <a:ext cx="100484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0.53</a:t>
            </a:r>
          </a:p>
          <a:p>
            <a:pPr algn="ctr"/>
            <a:r>
              <a:rPr lang="en-US" altLang="ko-KR" sz="1400" b="1" smtClean="0"/>
              <a:t>B : 0.47</a:t>
            </a:r>
            <a:endParaRPr lang="ko-KR" altLang="en-US" sz="1400" b="1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329200" y="5288208"/>
            <a:ext cx="150975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6076872" y="4698460"/>
            <a:ext cx="0" cy="461050"/>
          </a:xfrm>
          <a:prstGeom prst="straightConnector1">
            <a:avLst/>
          </a:prstGeom>
          <a:ln w="28575"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8872397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97915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07107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88723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9791595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0710793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8872397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9791594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071079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9289171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10201168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>
            <a:off x="11127565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129"/>
          <p:cNvSpPr/>
          <p:nvPr/>
        </p:nvSpPr>
        <p:spPr>
          <a:xfrm>
            <a:off x="9705951" y="4051926"/>
            <a:ext cx="100484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0.358</a:t>
            </a:r>
          </a:p>
          <a:p>
            <a:pPr algn="ctr"/>
            <a:r>
              <a:rPr lang="en-US" altLang="ko-KR" sz="1400" b="1" smtClean="0"/>
              <a:t>B : 0.392</a:t>
            </a:r>
            <a:endParaRPr lang="ko-KR" altLang="en-US" sz="1400" b="1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9453496" y="5288208"/>
            <a:ext cx="150975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B</a:t>
            </a:r>
            <a:endParaRPr lang="ko-KR" altLang="en-US" b="1"/>
          </a:p>
        </p:txBody>
      </p:sp>
      <p:cxnSp>
        <p:nvCxnSpPr>
          <p:cNvPr id="132" name="직선 화살표 연결선 131"/>
          <p:cNvCxnSpPr/>
          <p:nvPr/>
        </p:nvCxnSpPr>
        <p:spPr>
          <a:xfrm>
            <a:off x="10201168" y="4698460"/>
            <a:ext cx="0" cy="461050"/>
          </a:xfrm>
          <a:prstGeom prst="straightConnector1">
            <a:avLst/>
          </a:prstGeom>
          <a:ln w="28575"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모서리가 둥근 직사각형 132"/>
          <p:cNvSpPr/>
          <p:nvPr/>
        </p:nvSpPr>
        <p:spPr>
          <a:xfrm>
            <a:off x="8865196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(0.420 + 0.095 + 0.560)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(0.180 + 0.855 + 0.140)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9090796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0.6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10049218" y="2693686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0.95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10929190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0.7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6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40145" y="4379316"/>
            <a:ext cx="11711708" cy="235191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40145" y="973280"/>
            <a:ext cx="11711708" cy="325144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199997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830270" y="3467096"/>
            <a:ext cx="1917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6449" y="1585608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106449" y="2229947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106448" y="2921242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42657" y="3566503"/>
            <a:ext cx="71846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endCxn id="15" idx="1"/>
          </p:cNvCxnSpPr>
          <p:nvPr/>
        </p:nvCxnSpPr>
        <p:spPr>
          <a:xfrm>
            <a:off x="2150982" y="1891722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endCxn id="15" idx="1"/>
          </p:cNvCxnSpPr>
          <p:nvPr/>
        </p:nvCxnSpPr>
        <p:spPr>
          <a:xfrm>
            <a:off x="2150981" y="2552188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endCxn id="15" idx="1"/>
          </p:cNvCxnSpPr>
          <p:nvPr/>
        </p:nvCxnSpPr>
        <p:spPr>
          <a:xfrm flipV="1">
            <a:off x="2150980" y="2848667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endCxn id="15" idx="1"/>
          </p:cNvCxnSpPr>
          <p:nvPr/>
        </p:nvCxnSpPr>
        <p:spPr>
          <a:xfrm flipV="1">
            <a:off x="2150980" y="2848667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611648" y="1709142"/>
            <a:ext cx="2278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605293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605293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597449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2927685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2932926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601280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2951501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2936641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304703" y="2476285"/>
            <a:ext cx="2666115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24284" y="3847228"/>
            <a:ext cx="2249334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269744" y="2472413"/>
            <a:ext cx="209544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8919690" y="3826672"/>
            <a:ext cx="28501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 epoch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 학습하여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Conclusion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2" y="1058664"/>
            <a:ext cx="4513505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91.74%</a:t>
            </a:r>
          </a:p>
        </p:txBody>
      </p:sp>
      <p:sp>
        <p:nvSpPr>
          <p:cNvPr id="41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6194621" y="1055405"/>
            <a:ext cx="2408075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4726" y="1656609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01134" y="2319346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01134" y="2975026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08963" y="3649560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3" y="4504843"/>
            <a:ext cx="231128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성능 개선 방향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837564" y="4942085"/>
            <a:ext cx="105780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Cleaning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False Prediction Case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이상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제거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694836" y="5104124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837563" y="5342020"/>
            <a:ext cx="111589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Powerful Model 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Parameter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많고 성능이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Powerful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 모델 적용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/>
          <p:cNvSpPr/>
          <p:nvPr/>
        </p:nvSpPr>
        <p:spPr>
          <a:xfrm rot="18900000">
            <a:off x="694835" y="550405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7905" y="5667163"/>
            <a:ext cx="6759823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</a:t>
            </a: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90.98%,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 2440M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EfficientNetV2M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85F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                      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80.1%,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5902" y="4663780"/>
            <a:ext cx="3108988" cy="1846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cxnSp>
        <p:nvCxnSpPr>
          <p:cNvPr id="44" name="직선 연결선 43"/>
          <p:cNvCxnSpPr/>
          <p:nvPr/>
        </p:nvCxnSpPr>
        <p:spPr>
          <a:xfrm>
            <a:off x="5936323" y="1373068"/>
            <a:ext cx="0" cy="2678803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61944" y="908647"/>
            <a:ext cx="11711708" cy="572335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327959" y="3650313"/>
            <a:ext cx="284562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Conclusion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2" y="1121924"/>
            <a:ext cx="4985477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활용성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및 프로젝트 개선 방향에 대한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고찰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66886" y="3650314"/>
            <a:ext cx="284562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678057" y="2405451"/>
            <a:ext cx="282328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실제 활용을 위해서는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더 많은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4308993" y="2405451"/>
            <a:ext cx="3228726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음식이 모델이 학습한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 없을 경우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분류할 수 있는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909195" y="2405451"/>
            <a:ext cx="37986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Scopic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기술을 활용한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Naver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Smart Lens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Computer vision +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 정보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66886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개수 증대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500541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78881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비즈니스 모델 벤치마킹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384201" y="3650313"/>
            <a:ext cx="315351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66" y="4100735"/>
            <a:ext cx="452021" cy="452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88" y="3770325"/>
            <a:ext cx="330410" cy="33041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93" y="3798187"/>
            <a:ext cx="742063" cy="7420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05" y="4912778"/>
            <a:ext cx="589520" cy="58952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06" y="5668618"/>
            <a:ext cx="589520" cy="58952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16" y="5207538"/>
            <a:ext cx="654887" cy="65488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17" y="4929448"/>
            <a:ext cx="572850" cy="57285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96" y="5339852"/>
            <a:ext cx="589520" cy="58952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32" y="5288084"/>
            <a:ext cx="628955" cy="62895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54" y="5702825"/>
            <a:ext cx="589520" cy="58952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99838">
            <a:off x="793063" y="4262099"/>
            <a:ext cx="956818" cy="95681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8026" flipH="1">
            <a:off x="2377049" y="4276455"/>
            <a:ext cx="941674" cy="94167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3192">
            <a:off x="1535313" y="4528187"/>
            <a:ext cx="413327" cy="41332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6808" flipH="1">
            <a:off x="2263905" y="4515073"/>
            <a:ext cx="413327" cy="41332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29" y="3851776"/>
            <a:ext cx="664893" cy="664893"/>
          </a:xfrm>
          <a:prstGeom prst="rect">
            <a:avLst/>
          </a:prstGeom>
        </p:spPr>
      </p:pic>
      <p:sp>
        <p:nvSpPr>
          <p:cNvPr id="68" name="오른쪽 화살표 67"/>
          <p:cNvSpPr/>
          <p:nvPr/>
        </p:nvSpPr>
        <p:spPr>
          <a:xfrm>
            <a:off x="5376116" y="4160461"/>
            <a:ext cx="308056" cy="135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567921" y="4055024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6254248" y="4171928"/>
            <a:ext cx="308056" cy="135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2989" y="5409319"/>
            <a:ext cx="2855941" cy="906212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5050423" y="4868928"/>
            <a:ext cx="192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4579738" y="4743934"/>
            <a:ext cx="2766431" cy="8786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85" y="3875355"/>
            <a:ext cx="1088894" cy="235647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614" y="3840581"/>
            <a:ext cx="1230638" cy="2426023"/>
          </a:xfrm>
          <a:prstGeom prst="rect">
            <a:avLst/>
          </a:prstGeom>
        </p:spPr>
      </p:pic>
      <p:sp>
        <p:nvSpPr>
          <p:cNvPr id="2" name="덧셈 기호 1"/>
          <p:cNvSpPr/>
          <p:nvPr/>
        </p:nvSpPr>
        <p:spPr>
          <a:xfrm>
            <a:off x="1970314" y="4605886"/>
            <a:ext cx="337824" cy="381188"/>
          </a:xfrm>
          <a:prstGeom prst="mathPlus">
            <a:avLst>
              <a:gd name="adj1" fmla="val 21486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644821" y="2449682"/>
            <a:ext cx="4827847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5400" b="1">
                <a:solidFill>
                  <a:prstClr val="white"/>
                </a:solidFill>
                <a:latin typeface="+mn-ea"/>
              </a:rPr>
              <a:t>Q &amp; A</a:t>
            </a:r>
            <a:endParaRPr lang="ko-KR" altLang="en-US" sz="54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07920" y="2459548"/>
            <a:ext cx="7376160" cy="1938905"/>
            <a:chOff x="2209800" y="3459048"/>
            <a:chExt cx="7376160" cy="1938905"/>
          </a:xfrm>
        </p:grpSpPr>
        <p:sp>
          <p:nvSpPr>
            <p:cNvPr id="15" name="자유형 14"/>
            <p:cNvSpPr/>
            <p:nvPr/>
          </p:nvSpPr>
          <p:spPr>
            <a:xfrm>
              <a:off x="2209800" y="3465430"/>
              <a:ext cx="7350683" cy="1932523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555055" y="3459048"/>
              <a:ext cx="5021202" cy="1932523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917611" y="3465430"/>
              <a:ext cx="4668349" cy="1918915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777993" y="3461688"/>
              <a:ext cx="3790480" cy="1068865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854730" y="3461688"/>
              <a:ext cx="5710036" cy="1932523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6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맛집 검색 방법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혐핫 신드롬이란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61792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Project Development</a:t>
            </a:r>
            <a:endParaRPr lang="ko-KR" altLang="en-US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Data </a:t>
            </a:r>
            <a:r>
              <a:rPr lang="en-US" altLang="ko-KR" sz="1200" smtClean="0">
                <a:solidFill>
                  <a:srgbClr val="78808D"/>
                </a:solidFill>
              </a:rPr>
              <a:t>Collection &amp; Augmentation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en-US" altLang="ko-KR" sz="1200" smtClean="0">
                <a:solidFill>
                  <a:srgbClr val="78808D"/>
                </a:solidFill>
              </a:rPr>
              <a:t>Transfer Learning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en-US" altLang="ko-KR" sz="1200" smtClean="0">
                <a:solidFill>
                  <a:srgbClr val="78808D"/>
                </a:solidFill>
              </a:rPr>
              <a:t>Ensemble Model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solidFill>
                  <a:srgbClr val="78808D"/>
                </a:solidFill>
              </a:rPr>
              <a:t>Conclusion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모델 개발</a:t>
            </a:r>
            <a:r>
              <a:rPr lang="ko-KR" altLang="en-US" sz="1200" smtClean="0">
                <a:solidFill>
                  <a:srgbClr val="78808D"/>
                </a:solidFill>
              </a:rPr>
              <a:t> 결과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 smtClean="0">
                <a:solidFill>
                  <a:srgbClr val="78808D"/>
                </a:solidFill>
              </a:rPr>
              <a:t>프로젝트 개선방향 고찰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Tmon몬소리 Black" panose="02000A03000000000000"/>
              </a:rPr>
              <a:t>맛집 검색 방법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하수</a:t>
              </a: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중수</a:t>
              </a: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고수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네이버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방문자리뷰 등 상세정보 습득</a:t>
            </a:r>
            <a:endParaRPr lang="en-US" altLang="ko-KR" sz="1600" b="1" spc="-5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특정 어플리케이션 이용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99" name="원호 98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원호 99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원호 102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원호 106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09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Transfer learning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98328" y="2193230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964520" y="221410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Ensemble Classification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Collection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528755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3364622" y="26696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이미지 분류 </a:t>
            </a:r>
            <a:r>
              <a:rPr lang="en-US" altLang="ko-KR" sz="1200">
                <a:solidFill>
                  <a:srgbClr val="78808D"/>
                </a:solidFill>
              </a:rPr>
              <a:t>Pretrained Model </a:t>
            </a:r>
            <a:r>
              <a:rPr lang="ko-KR" altLang="en-US" sz="1200">
                <a:solidFill>
                  <a:srgbClr val="78808D"/>
                </a:solidFill>
              </a:rPr>
              <a:t>활용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Fine Tuning</a:t>
            </a:r>
            <a:r>
              <a:rPr lang="ko-KR" altLang="en-US" sz="1200">
                <a:solidFill>
                  <a:srgbClr val="78808D"/>
                </a:solidFill>
              </a:rPr>
              <a:t>을 통한 모델 학습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1" y="2506409"/>
            <a:ext cx="3454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Weighted Voting</a:t>
            </a:r>
            <a:r>
              <a:rPr lang="ko-KR" altLang="en-US" sz="1200">
                <a:solidFill>
                  <a:srgbClr val="78808D"/>
                </a:solidFill>
              </a:rPr>
              <a:t>을</a:t>
            </a:r>
            <a:r>
              <a:rPr lang="ko-KR" altLang="en-US" sz="1200" smtClean="0">
                <a:solidFill>
                  <a:srgbClr val="78808D"/>
                </a:solidFill>
              </a:rPr>
              <a:t> </a:t>
            </a:r>
            <a:r>
              <a:rPr lang="ko-KR" altLang="en-US" sz="1200">
                <a:solidFill>
                  <a:srgbClr val="78808D"/>
                </a:solidFill>
              </a:rPr>
              <a:t>활용한 최종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6964520" y="2662620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4C0F9-6390-F489-725F-291C39749A6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1" kern="0" dirty="0">
                <a:solidFill>
                  <a:schemeClr val="bg1"/>
                </a:solidFill>
                <a:ea typeface="Tmon몬소리 Black" panose="02000A03000000000000" pitchFamily="2" charset="-127"/>
              </a:rPr>
              <a:t>Git &amp; GitHub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A3E64-6809-08A6-86D7-E974BE06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227909"/>
            <a:ext cx="6096000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14BCC00-3869-387B-F8B1-E4B43EE2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199623"/>
            <a:ext cx="51911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8B8418-6B23-8195-4E39-956B05E73687}"/>
              </a:ext>
            </a:extLst>
          </p:cNvPr>
          <p:cNvSpPr/>
          <p:nvPr/>
        </p:nvSpPr>
        <p:spPr>
          <a:xfrm>
            <a:off x="748831" y="5519480"/>
            <a:ext cx="60960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</a:t>
            </a:r>
            <a:r>
              <a:rPr lang="ko-KR" altLang="en-US" sz="1400" dirty="0">
                <a:solidFill>
                  <a:srgbClr val="44546A"/>
                </a:solidFill>
              </a:rPr>
              <a:t>은 코드 및 파일이 변경되는 것을 감시하며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ko-KR" altLang="en-US" sz="1400" dirty="0">
                <a:solidFill>
                  <a:srgbClr val="44546A"/>
                </a:solidFill>
              </a:rPr>
              <a:t>변경사항을 기록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F9E532-CF5F-C5E2-F613-07F1AD9161F7}"/>
              </a:ext>
            </a:extLst>
          </p:cNvPr>
          <p:cNvSpPr/>
          <p:nvPr/>
        </p:nvSpPr>
        <p:spPr>
          <a:xfrm>
            <a:off x="606102" y="568151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A67C46-96D4-4AD1-D15A-D36A7086337B}"/>
              </a:ext>
            </a:extLst>
          </p:cNvPr>
          <p:cNvSpPr/>
          <p:nvPr/>
        </p:nvSpPr>
        <p:spPr>
          <a:xfrm>
            <a:off x="606102" y="6097004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00F6D-8637-18CB-383F-5EEFEBD9E8D1}"/>
              </a:ext>
            </a:extLst>
          </p:cNvPr>
          <p:cNvSpPr/>
          <p:nvPr/>
        </p:nvSpPr>
        <p:spPr>
          <a:xfrm>
            <a:off x="748829" y="5969180"/>
            <a:ext cx="1048643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GitHub</a:t>
            </a:r>
            <a:r>
              <a:rPr lang="ko-KR" altLang="en-US" sz="1400" dirty="0">
                <a:solidFill>
                  <a:srgbClr val="44546A"/>
                </a:solidFill>
              </a:rPr>
              <a:t>를 통해 각자 컴퓨터의 </a:t>
            </a:r>
            <a:r>
              <a:rPr lang="en-US" altLang="ko-KR" sz="1400" dirty="0">
                <a:solidFill>
                  <a:srgbClr val="44546A"/>
                </a:solidFill>
              </a:rPr>
              <a:t>Git(</a:t>
            </a:r>
            <a:r>
              <a:rPr lang="ko-KR" altLang="en-US" sz="1400" dirty="0">
                <a:solidFill>
                  <a:srgbClr val="44546A"/>
                </a:solidFill>
              </a:rPr>
              <a:t>변경된 코드</a:t>
            </a:r>
            <a:r>
              <a:rPr lang="en-US" altLang="ko-KR" sz="1400" dirty="0">
                <a:solidFill>
                  <a:srgbClr val="44546A"/>
                </a:solidFill>
              </a:rPr>
              <a:t>,</a:t>
            </a:r>
            <a:r>
              <a:rPr lang="ko-KR" altLang="en-US" sz="1400" dirty="0">
                <a:solidFill>
                  <a:srgbClr val="44546A"/>
                </a:solidFill>
              </a:rPr>
              <a:t> 파일</a:t>
            </a:r>
            <a:r>
              <a:rPr lang="en-US" altLang="ko-KR" sz="1400" dirty="0">
                <a:solidFill>
                  <a:srgbClr val="44546A"/>
                </a:solidFill>
              </a:rPr>
              <a:t>)</a:t>
            </a:r>
            <a:r>
              <a:rPr lang="ko-KR" altLang="en-US" sz="1400" dirty="0">
                <a:solidFill>
                  <a:srgbClr val="44546A"/>
                </a:solidFill>
              </a:rPr>
              <a:t>을 업로드하여 관리  </a:t>
            </a:r>
            <a:r>
              <a:rPr lang="en-US" altLang="ko-KR" sz="1400" dirty="0">
                <a:solidFill>
                  <a:srgbClr val="44546A"/>
                </a:solidFill>
                <a:sym typeface="Wingdings" panose="05000000000000000000" pitchFamily="2" charset="2"/>
              </a:rPr>
              <a:t> GitHub</a:t>
            </a:r>
            <a:r>
              <a:rPr lang="ko-KR" altLang="en-US" sz="1400" dirty="0">
                <a:solidFill>
                  <a:srgbClr val="44546A"/>
                </a:solidFill>
                <a:sym typeface="Wingdings" panose="05000000000000000000" pitchFamily="2" charset="2"/>
              </a:rPr>
              <a:t>를 이용하여 팀프로젝트 수행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0" y="1662420"/>
            <a:ext cx="633519" cy="63351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29" y="2513540"/>
            <a:ext cx="653180" cy="63351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9580" r="19922" b="19651"/>
          <a:stretch/>
        </p:blipFill>
        <p:spPr>
          <a:xfrm>
            <a:off x="7571679" y="2519770"/>
            <a:ext cx="604524" cy="63351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14" y="1662420"/>
            <a:ext cx="621876" cy="6335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7599" y="1934400"/>
            <a:ext cx="3296477" cy="916931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Bitmap Image" r:id="rId10" imgW="853560" imgH="670680" progId="PBrush">
                  <p:embed/>
                </p:oleObj>
              </mc:Choice>
              <mc:Fallback>
                <p:oleObj name="Bitmap Image" r:id="rId10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Bitmap Image" r:id="rId15" imgW="853560" imgH="670680" progId="PBrush">
                  <p:embed/>
                </p:oleObj>
              </mc:Choice>
              <mc:Fallback>
                <p:oleObj name="Bitmap Image" r:id="rId15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EfficientNetV2</a:t>
            </a:r>
            <a:r>
              <a:rPr lang="en-US" altLang="ko-KR" sz="1400" b="1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44546A"/>
                </a:solidFill>
              </a:rPr>
              <a:t>Training Efficiency</a:t>
            </a:r>
            <a:r>
              <a:rPr lang="ko-KR" altLang="en-US" sz="1600">
                <a:solidFill>
                  <a:srgbClr val="44546A"/>
                </a:solidFill>
              </a:rPr>
              <a:t>를 극대화한 </a:t>
            </a:r>
            <a:r>
              <a:rPr lang="en-US" altLang="ko-KR" sz="1600">
                <a:solidFill>
                  <a:srgbClr val="44546A"/>
                </a:solidFill>
              </a:rPr>
              <a:t>CNN </a:t>
            </a:r>
            <a:r>
              <a:rPr lang="ko-KR" altLang="en-US" sz="160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 EfficientNetV2: Smaller Models and Faster 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Xception</a:t>
            </a:r>
            <a:r>
              <a:rPr lang="en-US" altLang="ko-KR" sz="1400" b="1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44546A"/>
                </a:solidFill>
              </a:rPr>
              <a:t>독립적인 </a:t>
            </a:r>
            <a:r>
              <a:rPr lang="en-US" altLang="ko-KR" sz="1600">
                <a:solidFill>
                  <a:srgbClr val="44546A"/>
                </a:solidFill>
              </a:rPr>
              <a:t>Spatial Correlation</a:t>
            </a:r>
            <a:r>
              <a:rPr lang="ko-KR" altLang="en-US" sz="160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Transfer learning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1142</Words>
  <Application>Microsoft Office PowerPoint</Application>
  <PresentationFormat>와이드스크린</PresentationFormat>
  <Paragraphs>263</Paragraphs>
  <Slides>14</Slides>
  <Notes>4</Notes>
  <HiddenSlides>0</HiddenSlides>
  <MMClips>1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Aharoni</vt:lpstr>
      <vt:lpstr>Tmon몬소리 Black</vt:lpstr>
      <vt:lpstr>나눔스퀘어</vt:lpstr>
      <vt:lpstr>나눔스퀘어 ExtraBold</vt:lpstr>
      <vt:lpstr>맑은 고딕</vt:lpstr>
      <vt:lpstr>함초롬돋움</vt:lpstr>
      <vt:lpstr>휴먼둥근헤드라인</vt:lpstr>
      <vt:lpstr>Arial</vt:lpstr>
      <vt:lpstr>Wingdings</vt:lpstr>
      <vt:lpstr>7_Office 테마</vt:lpstr>
      <vt:lpstr>8_Office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Administrator</cp:lastModifiedBy>
  <cp:revision>65</cp:revision>
  <dcterms:created xsi:type="dcterms:W3CDTF">2022-06-20T08:31:43Z</dcterms:created>
  <dcterms:modified xsi:type="dcterms:W3CDTF">2022-07-13T02:18:51Z</dcterms:modified>
</cp:coreProperties>
</file>